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2"/>
  </p:notesMasterIdLst>
  <p:sldIdLst>
    <p:sldId id="256" r:id="rId2"/>
    <p:sldId id="342" r:id="rId3"/>
    <p:sldId id="332" r:id="rId4"/>
    <p:sldId id="258" r:id="rId5"/>
    <p:sldId id="326" r:id="rId6"/>
    <p:sldId id="327" r:id="rId7"/>
    <p:sldId id="351" r:id="rId8"/>
    <p:sldId id="304" r:id="rId9"/>
    <p:sldId id="345" r:id="rId10"/>
    <p:sldId id="347" r:id="rId11"/>
    <p:sldId id="331" r:id="rId12"/>
    <p:sldId id="352" r:id="rId13"/>
    <p:sldId id="338" r:id="rId14"/>
    <p:sldId id="349" r:id="rId15"/>
    <p:sldId id="350" r:id="rId16"/>
    <p:sldId id="353" r:id="rId17"/>
    <p:sldId id="340" r:id="rId18"/>
    <p:sldId id="341" r:id="rId19"/>
    <p:sldId id="346" r:id="rId20"/>
    <p:sldId id="339" r:id="rId21"/>
    <p:sldId id="348" r:id="rId22"/>
    <p:sldId id="316" r:id="rId23"/>
    <p:sldId id="330" r:id="rId24"/>
    <p:sldId id="319" r:id="rId25"/>
    <p:sldId id="318" r:id="rId26"/>
    <p:sldId id="276" r:id="rId27"/>
    <p:sldId id="309" r:id="rId28"/>
    <p:sldId id="337" r:id="rId29"/>
    <p:sldId id="343" r:id="rId30"/>
    <p:sldId id="282" r:id="rId3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 Poole" initials="WP7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7" autoAdjust="0"/>
    <p:restoredTop sz="94645" autoAdjust="0"/>
  </p:normalViewPr>
  <p:slideViewPr>
    <p:cSldViewPr>
      <p:cViewPr varScale="1">
        <p:scale>
          <a:sx n="47" d="100"/>
          <a:sy n="47" d="100"/>
        </p:scale>
        <p:origin x="45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0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2B4C04-4BE8-4F87-AA4A-024551FEC4A6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1BC0E40-B8A4-41FB-85EE-B58031DC39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C0E40-B8A4-41FB-85EE-B58031DC39A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5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5E33E-D263-4277-9B27-BADD3B983239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F57CB-4E0E-46B8-A88A-3B7126D0124A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377D-A5B3-4CF3-9EE3-F54D962A5629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104C8-ABA0-44CE-AF1A-FDD47CBA3856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6B37-1214-4286-8C80-6EA3A2C3F721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05F98A2-55F5-4EF2-9057-D9AC828D5872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4979A-3EF7-4685-8B9C-404B8F9C19CF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0407-BC6E-4E33-9A49-09D88F991971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3F57B-ECFB-495C-B8DC-27307187D01C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496C-4F2B-474F-BAAD-6E7F004CC017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65DF85-BB9E-4B85-B491-B1966A6ABE12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E2DE0E-A94C-412C-B7D1-55E91E9F844D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75108E3-B7F0-4305-818F-4A682259A3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41148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William Poole</a:t>
            </a:r>
          </a:p>
          <a:p>
            <a:r>
              <a:rPr lang="en-US" dirty="0" smtClean="0"/>
              <a:t>Senior fellow, Cato institute\</a:t>
            </a:r>
          </a:p>
          <a:p>
            <a:r>
              <a:rPr lang="en-US" dirty="0" smtClean="0"/>
              <a:t>And</a:t>
            </a:r>
          </a:p>
          <a:p>
            <a:r>
              <a:rPr lang="en-US" i="1" dirty="0" smtClean="0"/>
              <a:t>Distinguished Scholar in Residence,</a:t>
            </a:r>
          </a:p>
          <a:p>
            <a:r>
              <a:rPr lang="en-US" dirty="0" smtClean="0"/>
              <a:t>The University of Delaware</a:t>
            </a:r>
          </a:p>
          <a:p>
            <a:endParaRPr lang="en-US" dirty="0" smtClean="0"/>
          </a:p>
          <a:p>
            <a:r>
              <a:rPr lang="en-US" sz="1400" dirty="0" smtClean="0"/>
              <a:t>CFA Society of Virginia</a:t>
            </a:r>
          </a:p>
          <a:p>
            <a:r>
              <a:rPr lang="en-US" sz="1400" dirty="0" smtClean="0"/>
              <a:t>Richmond</a:t>
            </a:r>
          </a:p>
          <a:p>
            <a:r>
              <a:rPr lang="en-US" sz="1400" dirty="0" smtClean="0"/>
              <a:t>11 November 2015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86800" cy="1295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Whither Fed Policy? </a:t>
            </a:r>
            <a:endParaRPr lang="en-US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Is Fed </a:t>
            </a:r>
            <a:r>
              <a:rPr lang="en-US" sz="4000" b="1" dirty="0" smtClean="0"/>
              <a:t>on Cusp of Raising </a:t>
            </a:r>
            <a:r>
              <a:rPr lang="en-US" sz="4000" b="1" dirty="0" smtClean="0"/>
              <a:t>Rates?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Maybe.</a:t>
            </a:r>
          </a:p>
          <a:p>
            <a:endParaRPr lang="en-US" sz="3200" b="1" dirty="0"/>
          </a:p>
          <a:p>
            <a:r>
              <a:rPr lang="en-US" sz="3200" b="1" dirty="0" smtClean="0"/>
              <a:t>Will </a:t>
            </a:r>
            <a:r>
              <a:rPr lang="en-US" sz="3200" b="1" dirty="0"/>
              <a:t>Economy Support Higher Rates?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Real rate of interest a non-monetary phenomenon.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A cautionary example -- Japan</a:t>
            </a:r>
            <a:endParaRPr lang="en-US" sz="32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Cautionary </a:t>
            </a:r>
            <a:r>
              <a:rPr lang="en-US" sz="4400" b="1" dirty="0" smtClean="0"/>
              <a:t>Example-Japan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189" y="1447800"/>
            <a:ext cx="83343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267200"/>
            <a:ext cx="504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Japan’s bubble burst a quarter century ago. Does it make any sense to believe that interest rates today still reflect that event all those years ago?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2438400"/>
            <a:ext cx="3178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Would it have been </a:t>
            </a:r>
          </a:p>
          <a:p>
            <a:r>
              <a:rPr lang="en-US" b="1" i="1" dirty="0" smtClean="0"/>
              <a:t>feasible</a:t>
            </a:r>
            <a:r>
              <a:rPr lang="en-US" b="1" dirty="0" smtClean="0"/>
              <a:t> for BOJ t0</a:t>
            </a:r>
          </a:p>
          <a:p>
            <a:r>
              <a:rPr lang="en-US" b="1" dirty="0" smtClean="0"/>
              <a:t>have continued to</a:t>
            </a:r>
          </a:p>
          <a:p>
            <a:r>
              <a:rPr lang="en-US" b="1" dirty="0" smtClean="0"/>
              <a:t>raise rates?</a:t>
            </a:r>
            <a:endParaRPr lang="en-US" b="1" dirty="0"/>
          </a:p>
        </p:txBody>
      </p:sp>
      <p:sp>
        <p:nvSpPr>
          <p:cNvPr id="8" name="Down Arrow 7"/>
          <p:cNvSpPr/>
          <p:nvPr/>
        </p:nvSpPr>
        <p:spPr>
          <a:xfrm>
            <a:off x="7543800" y="4267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723884" y="4188048"/>
            <a:ext cx="323254" cy="764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388620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12/2000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3657600"/>
            <a:ext cx="1103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Liftoff!</a:t>
            </a:r>
          </a:p>
          <a:p>
            <a:r>
              <a:rPr lang="en-US" dirty="0" smtClean="0"/>
              <a:t>02/2006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FOMC Guidance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Have reviewed the projections, which have not been very accurate.</a:t>
            </a:r>
          </a:p>
          <a:p>
            <a:endParaRPr lang="en-US" sz="3600" b="1" dirty="0"/>
          </a:p>
          <a:p>
            <a:r>
              <a:rPr lang="en-US" sz="3600" b="1" dirty="0" smtClean="0"/>
              <a:t>Rate guidance through “dot” diagram.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0317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i="1" dirty="0" smtClean="0"/>
              <a:t>WSJ</a:t>
            </a:r>
            <a:r>
              <a:rPr lang="en-US" sz="4400" b="1" dirty="0" smtClean="0"/>
              <a:t>, p.A2, Sept. 18, 2015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0" y="1287570"/>
            <a:ext cx="2971800" cy="51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724400" cy="4724400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Dot chart seemed very convenient way back when.</a:t>
            </a:r>
          </a:p>
          <a:p>
            <a:r>
              <a:rPr lang="en-US" sz="2600" b="1" dirty="0" smtClean="0"/>
              <a:t>FOMC never considered how it would get out from under it.</a:t>
            </a:r>
          </a:p>
          <a:p>
            <a:r>
              <a:rPr lang="en-US" sz="2600" b="1" dirty="0" smtClean="0"/>
              <a:t>FOMC has been saying since late 2012 that 2015 is likely to be the year.</a:t>
            </a:r>
          </a:p>
          <a:p>
            <a:r>
              <a:rPr lang="en-US" sz="2600" b="1" dirty="0" smtClean="0"/>
              <a:t>Inconsistent with idea of “data dependent” policy.</a:t>
            </a:r>
            <a:endParaRPr lang="en-US" sz="2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What Is Market’s Guess?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752" y="2806009"/>
            <a:ext cx="8504111" cy="2014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5029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of yesterday’s close, fed funds futures market put probability of December rate hike at 68 %.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518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CME Fed Watch June 2016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783564"/>
            <a:ext cx="8504238" cy="40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FOMC Communication Failure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Even today, shortly before December FOMC meeting, market does not believe the forward guidance.</a:t>
            </a:r>
          </a:p>
          <a:p>
            <a:r>
              <a:rPr lang="en-US" sz="3200" dirty="0" smtClean="0"/>
              <a:t>Forward guidance a mistake because things happen that change the appropriate policy action.</a:t>
            </a:r>
          </a:p>
          <a:p>
            <a:r>
              <a:rPr lang="en-US" sz="3200" dirty="0" smtClean="0"/>
              <a:t>Difficult for FOMC to back away from prior guidance.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9175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7589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 Prior Example</a:t>
            </a:r>
            <a:r>
              <a:rPr lang="en-US" sz="3600" b="1" dirty="0" smtClean="0"/>
              <a:t>: FOMC Policy 2006-07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August 8, 2006: “The Federal Open Market Committee decided today to keep its target for the federal funds rate at 5-1/4 percent. … Nonetheless, the Committee judges that some inflation risks remain. The extent and timing of any additional firming that may be needed to address these risks …”</a:t>
            </a:r>
          </a:p>
          <a:p>
            <a:r>
              <a:rPr lang="en-US" b="1" dirty="0" smtClean="0"/>
              <a:t>August 7, 2007: “…the Committee's </a:t>
            </a:r>
            <a:r>
              <a:rPr lang="en-US" b="1" i="1" dirty="0" smtClean="0">
                <a:solidFill>
                  <a:srgbClr val="FF0000"/>
                </a:solidFill>
              </a:rPr>
              <a:t>predominant</a:t>
            </a:r>
            <a:r>
              <a:rPr lang="en-US" b="1" dirty="0" smtClean="0"/>
              <a:t> policy concern remains the risk that inflation will fail to moderate as expected.” [Emphasis added]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/>
          <a:lstStyle/>
          <a:p>
            <a:r>
              <a:rPr lang="en-US" b="1" dirty="0" smtClean="0"/>
              <a:t>FOMC’s Flawed Communication Strategy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527048"/>
            <a:ext cx="8686800" cy="5026152"/>
          </a:xfrm>
        </p:spPr>
        <p:txBody>
          <a:bodyPr/>
          <a:lstStyle/>
          <a:p>
            <a:r>
              <a:rPr lang="en-US" b="1" dirty="0" smtClean="0"/>
              <a:t>The Committee adopts language without paying adequate attention to how to exit from that language. </a:t>
            </a:r>
          </a:p>
          <a:p>
            <a:r>
              <a:rPr lang="en-US" b="1" dirty="0" smtClean="0"/>
              <a:t>In 2007, FOMC forced by events to abandon language hinting that no fed funds rate cut was being contemplated.</a:t>
            </a:r>
          </a:p>
          <a:p>
            <a:r>
              <a:rPr lang="en-US" b="1" dirty="0" smtClean="0"/>
              <a:t>Dot chart has created a time-dependent policy.</a:t>
            </a:r>
          </a:p>
          <a:p>
            <a:r>
              <a:rPr lang="en-US" b="1" dirty="0" smtClean="0"/>
              <a:t>Will it take a surge of inflation to force the FOMC to begin liftoff?</a:t>
            </a:r>
          </a:p>
          <a:p>
            <a:r>
              <a:rPr lang="en-US" b="1" dirty="0" smtClean="0"/>
              <a:t>Events plus possible Yellen speeches could abandon 2015 liftoff. Or, maybe not.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87" y="504924"/>
            <a:ext cx="8920496" cy="7589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Fed funds Futures, Feb </a:t>
            </a:r>
            <a:r>
              <a:rPr lang="en-US" sz="4000" b="1" dirty="0" smtClean="0"/>
              <a:t>2016 Contract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504" y="1702076"/>
            <a:ext cx="8731663" cy="431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601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CME Group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41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Daily close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029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Average funds rate past 12 months = 12 bps = 99.88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2209800"/>
            <a:ext cx="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243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25-50 bps FOMC target range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3352800"/>
            <a:ext cx="0" cy="11430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38862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50-75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019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2014</a:t>
            </a:r>
            <a:endParaRPr lang="en-US" sz="32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6019800"/>
            <a:ext cx="2438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3701534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Mkt guess based more on the economy than on what FOMC says.</a:t>
            </a: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Outline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Will begin with summary view of economy.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Then, will discuss FOMC communications strategy.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Finally, will speculate on future Fed policy.</a:t>
            </a:r>
            <a:endParaRPr lang="en-US" sz="32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FOMC Should Explain: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What is the policy strategy (the “product”)?</a:t>
            </a:r>
          </a:p>
          <a:p>
            <a:r>
              <a:rPr lang="en-US" sz="3000" b="1" dirty="0" smtClean="0"/>
              <a:t>How do we explain (“sell”) it and convince the market that it is a good policy?</a:t>
            </a:r>
          </a:p>
          <a:p>
            <a:r>
              <a:rPr lang="en-US" sz="3000" b="1" dirty="0" smtClean="0"/>
              <a:t>In the face of inevitable missteps, how do we maintain credibility (brand loyalty)?</a:t>
            </a:r>
          </a:p>
          <a:p>
            <a:r>
              <a:rPr lang="en-US" sz="3000" b="1" dirty="0" smtClean="0"/>
              <a:t>Dear FOMC: Please remember that product recalls create a problem for you and for the rest of us.</a:t>
            </a:r>
            <a:endParaRPr lang="en-US" sz="3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Poor Policy Statements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b="1" dirty="0" smtClean="0"/>
              <a:t>Oct 2015 statement 577 words. Bloated.</a:t>
            </a:r>
          </a:p>
          <a:p>
            <a:pPr lvl="1"/>
            <a:r>
              <a:rPr lang="en-US" sz="3200" b="1" dirty="0" smtClean="0"/>
              <a:t>Includes: </a:t>
            </a:r>
            <a:r>
              <a:rPr lang="en-US" sz="3200" b="1" dirty="0" smtClean="0"/>
              <a:t>“The Committee continues to monitor inflation developments closely.”</a:t>
            </a:r>
          </a:p>
          <a:p>
            <a:pPr lvl="1"/>
            <a:r>
              <a:rPr lang="en-US" sz="3200" b="1" dirty="0" smtClean="0"/>
              <a:t>When would it not?</a:t>
            </a:r>
          </a:p>
          <a:p>
            <a:endParaRPr lang="en-US" dirty="0" smtClean="0"/>
          </a:p>
          <a:p>
            <a:r>
              <a:rPr lang="en-US" sz="3200" b="1" dirty="0" smtClean="0"/>
              <a:t>June 2004 statement 219 words.</a:t>
            </a:r>
            <a:endParaRPr lang="en-US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Real Interest Rate Fundamentals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In the long run, a central bank controls the rate of inflation but not real magnitudes.</a:t>
            </a:r>
          </a:p>
          <a:p>
            <a:r>
              <a:rPr lang="en-US" sz="3000" b="1" dirty="0" smtClean="0"/>
              <a:t>This proposition accepted by all economists except for a few at the fringes.</a:t>
            </a:r>
          </a:p>
          <a:p>
            <a:r>
              <a:rPr lang="en-US" sz="3000" b="1" dirty="0" smtClean="0"/>
              <a:t>Most economists accept the Wicksellian model of the inflation process.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Keys to Unlocking the Future Course of Real Interest Rates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are the non-monetary conditions that have kept real rates so low for the past five years?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Will these conditions change over the next five years?</a:t>
            </a:r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Observation </a:t>
            </a:r>
            <a:r>
              <a:rPr lang="en-US" sz="4400" b="1" dirty="0"/>
              <a:t>1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 smtClean="0"/>
              <a:t>Low economic growth yields low real interest rates in free capital markets.</a:t>
            </a:r>
          </a:p>
          <a:p>
            <a:endParaRPr lang="en-US" sz="3000" b="1" dirty="0" smtClean="0"/>
          </a:p>
          <a:p>
            <a:pPr lvl="1"/>
            <a:r>
              <a:rPr lang="en-US" sz="3200" b="1" dirty="0" smtClean="0"/>
              <a:t>Example 1: </a:t>
            </a:r>
            <a:r>
              <a:rPr lang="en-US" sz="3200" b="1" dirty="0" smtClean="0"/>
              <a:t>Japan since 1990.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Example 2: United States in 1930s.</a:t>
            </a:r>
          </a:p>
          <a:p>
            <a:endParaRPr lang="en-US" sz="30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Observation </a:t>
            </a:r>
            <a:r>
              <a:rPr lang="en-US" sz="4400" b="1" dirty="0" smtClean="0"/>
              <a:t>2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Poor government p0licy yields a low-growth economy.</a:t>
            </a:r>
          </a:p>
          <a:p>
            <a:r>
              <a:rPr lang="en-US" sz="3200" b="1" dirty="0" smtClean="0"/>
              <a:t>Extreme examples: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Cuba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North Korea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China before 1979</a:t>
            </a:r>
          </a:p>
          <a:p>
            <a:r>
              <a:rPr lang="en-US" sz="3200" b="1" dirty="0" smtClean="0"/>
              <a:t>Less extreme examples: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Soviet bloc countries before 1990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Japan after 1990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Money-Market Interest Rates</a:t>
            </a:r>
            <a:br>
              <a:rPr lang="en-US" sz="4000" b="1" dirty="0" smtClean="0"/>
            </a:br>
            <a:r>
              <a:rPr lang="en-US" sz="4000" b="1" dirty="0" smtClean="0"/>
              <a:t>After 1831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048" y="1498979"/>
            <a:ext cx="7771152" cy="516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Non-Monetary Disincentives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839200" cy="487375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Regulatory burdens inhibit hiring and investment.</a:t>
            </a:r>
          </a:p>
          <a:p>
            <a:pPr lvl="1"/>
            <a:r>
              <a:rPr lang="en-US" b="1" dirty="0" smtClean="0"/>
              <a:t>Affordable Care Act</a:t>
            </a:r>
          </a:p>
          <a:p>
            <a:pPr lvl="1"/>
            <a:r>
              <a:rPr lang="en-US" b="1" dirty="0" smtClean="0"/>
              <a:t>Dodd-Frank</a:t>
            </a:r>
          </a:p>
          <a:p>
            <a:pPr lvl="1"/>
            <a:r>
              <a:rPr lang="en-US" b="1" dirty="0" smtClean="0"/>
              <a:t>Environmental policies block projects</a:t>
            </a:r>
          </a:p>
          <a:p>
            <a:pPr lvl="1"/>
            <a:r>
              <a:rPr lang="en-US" b="1" dirty="0" smtClean="0"/>
              <a:t>Prohibitions on tolls for bridges and highways.</a:t>
            </a:r>
          </a:p>
          <a:p>
            <a:r>
              <a:rPr lang="en-US" b="1" dirty="0" smtClean="0"/>
              <a:t>Businesses fear future tax increases on capital income. </a:t>
            </a:r>
          </a:p>
          <a:p>
            <a:r>
              <a:rPr lang="en-US" b="1" dirty="0" smtClean="0"/>
              <a:t>Prospects? These disincentives may remain in place for several or many more years.</a:t>
            </a:r>
          </a:p>
          <a:p>
            <a:r>
              <a:rPr lang="en-US" b="1" dirty="0" smtClean="0"/>
              <a:t>If so, Fed will keep interest rates below typical levels because demand for funds for capital investment will remain depressed.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2016 Election Will Matter for Growth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If current policies continue, real interest rates will remain below historical levels.</a:t>
            </a:r>
          </a:p>
          <a:p>
            <a:r>
              <a:rPr lang="en-US" sz="3200" b="1" dirty="0" smtClean="0"/>
              <a:t>Election of a Republican President likely to mean higher economic growth and higher real interest rates.</a:t>
            </a:r>
          </a:p>
          <a:p>
            <a:r>
              <a:rPr lang="en-US" sz="3200" b="1" dirty="0" smtClean="0"/>
              <a:t>Higher real rates could appear quite quickly.</a:t>
            </a:r>
          </a:p>
          <a:p>
            <a:r>
              <a:rPr lang="en-US" sz="3200" b="1" dirty="0" smtClean="0"/>
              <a:t>What are the odds?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Recap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central bank does not control the real rate of interest.</a:t>
            </a:r>
          </a:p>
          <a:p>
            <a:r>
              <a:rPr lang="en-US" sz="3200" b="1" dirty="0" smtClean="0"/>
              <a:t>Real magnitudes depend on real, non-monetary conditions.</a:t>
            </a:r>
          </a:p>
          <a:p>
            <a:r>
              <a:rPr lang="en-US" sz="3200" b="1" dirty="0" smtClean="0"/>
              <a:t>Government policies that depress investment incentives also depress the real rate.</a:t>
            </a:r>
          </a:p>
          <a:p>
            <a:r>
              <a:rPr lang="en-US" sz="3200" b="1" dirty="0" smtClean="0"/>
              <a:t>Elections matter.</a:t>
            </a:r>
            <a:endParaRPr lang="en-U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Non-Farm Employment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881579" cy="48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28800" y="23622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Employment about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10 million below full employment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52600" y="2514600"/>
            <a:ext cx="6553200" cy="32766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81600" y="4114800"/>
            <a:ext cx="342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Weakest Employment </a:t>
            </a:r>
          </a:p>
          <a:p>
            <a:r>
              <a:rPr lang="en-US" sz="2400" b="1" dirty="0" smtClean="0"/>
              <a:t>Recovery Since 1945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447800"/>
            <a:ext cx="132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Scale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Discussion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Questions?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Disputes?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Facts neglected?</a:t>
            </a:r>
          </a:p>
          <a:p>
            <a:endParaRPr lang="en-US" sz="32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09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Prime-Age Employment/Population</a:t>
            </a:r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153399" cy="48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4400" y="4648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Cyclical </a:t>
            </a:r>
            <a:r>
              <a:rPr lang="en-US" sz="2400" b="1" i="1" dirty="0" smtClean="0"/>
              <a:t>and </a:t>
            </a:r>
            <a:r>
              <a:rPr lang="en-US" sz="2400" b="1" dirty="0" smtClean="0"/>
              <a:t> secular decline in labor-force participation.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828800"/>
            <a:ext cx="132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Ratio Scale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343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828800" y="2514600"/>
            <a:ext cx="5943600" cy="32766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2819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Males 25-54 (right scale)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2600" y="403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All workers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25-54 (right scale)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0" y="4191000"/>
            <a:ext cx="130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Left scale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Productivity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7174"/>
            <a:ext cx="6602538" cy="48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4876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Non-farm business productivity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growth almost nil.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943600" y="2819400"/>
            <a:ext cx="1600200" cy="2057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2514600"/>
            <a:ext cx="446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Manufacturing productivity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growth has slowed dramatically.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2514600"/>
            <a:ext cx="1524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Result is Slow GDP Growth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31" y="1527174"/>
            <a:ext cx="8330620" cy="479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1524000" y="2209800"/>
            <a:ext cx="7086600" cy="37338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4343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Line shows average growth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1947-2015 </a:t>
            </a:r>
            <a:r>
              <a:rPr lang="en-US" sz="2400" b="1" dirty="0" smtClean="0">
                <a:solidFill>
                  <a:srgbClr val="FF0000"/>
                </a:solidFill>
              </a:rPr>
              <a:t>Q3 = 3.1%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2009 Q2 to 2015 Q3 up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2.1 % </a:t>
            </a:r>
            <a:r>
              <a:rPr lang="en-US" sz="2400" b="1" dirty="0" smtClean="0">
                <a:solidFill>
                  <a:srgbClr val="FF0000"/>
                </a:solidFill>
              </a:rPr>
              <a:t>average </a:t>
            </a:r>
            <a:r>
              <a:rPr lang="en-US" sz="2400" b="1" dirty="0">
                <a:solidFill>
                  <a:srgbClr val="FF0000"/>
                </a:solidFill>
              </a:rPr>
              <a:t>annual rate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2007319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Simple growth accounting:</a:t>
            </a:r>
          </a:p>
          <a:p>
            <a:r>
              <a:rPr lang="en-US" sz="2400" b="1" dirty="0" smtClean="0"/>
              <a:t>%Δ </a:t>
            </a:r>
            <a:r>
              <a:rPr lang="en-US" sz="2400" b="1" dirty="0" smtClean="0"/>
              <a:t>GDP  ≈  </a:t>
            </a:r>
            <a:endParaRPr lang="en-US" sz="2400" b="1" dirty="0" smtClean="0"/>
          </a:p>
          <a:p>
            <a:r>
              <a:rPr lang="en-US" sz="2400" b="1" dirty="0" smtClean="0"/>
              <a:t>%Δ </a:t>
            </a:r>
            <a:r>
              <a:rPr lang="en-US" sz="2400" b="1" dirty="0" smtClean="0"/>
              <a:t>Employ + </a:t>
            </a:r>
            <a:r>
              <a:rPr lang="en-US" sz="2400" b="1" dirty="0" smtClean="0"/>
              <a:t>%Δ </a:t>
            </a:r>
            <a:r>
              <a:rPr lang="en-US" sz="2400" b="1" dirty="0" smtClean="0"/>
              <a:t>Prod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799" y="3964792"/>
            <a:ext cx="195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Real GDP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Investment Is Key </a:t>
            </a:r>
            <a:endParaRPr lang="en-US" sz="4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We knew residential investment would recover slowly.</a:t>
            </a:r>
          </a:p>
          <a:p>
            <a:endParaRPr lang="en-US" sz="3600" b="1" dirty="0"/>
          </a:p>
          <a:p>
            <a:r>
              <a:rPr lang="en-US" sz="3600" b="1" dirty="0" smtClean="0"/>
              <a:t>But business fixed investment lagging badly despite low interest rates.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542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Non-residential Fixed Investment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334000" y="3200400"/>
            <a:ext cx="457200" cy="3048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543800" y="2133600"/>
            <a:ext cx="457200" cy="3048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78" y="1527175"/>
            <a:ext cx="80933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71600" y="2057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Structures Nonres index about the same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as 1980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404482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Total non-res fixed I index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4648200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big issue is </a:t>
            </a:r>
            <a:r>
              <a:rPr lang="en-US" sz="4400" b="1" dirty="0" smtClean="0"/>
              <a:t>why</a:t>
            </a:r>
            <a:r>
              <a:rPr lang="en-US" sz="2800" b="1" dirty="0" smtClean="0"/>
              <a:t> the </a:t>
            </a:r>
          </a:p>
          <a:p>
            <a:r>
              <a:rPr lang="en-US" sz="2800" b="1" dirty="0" smtClean="0"/>
              <a:t>slow recovery.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752" y="987552"/>
            <a:ext cx="160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Ratio scale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Projections, FOMC Participants</a:t>
            </a:r>
            <a:br>
              <a:rPr lang="en-US" sz="3600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December 2012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08E3-B7F0-4305-818F-4A682259A3F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55" y="1828800"/>
            <a:ext cx="8723561" cy="334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447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GDP actual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447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1447799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47800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1.5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447800"/>
            <a:ext cx="190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2.2</a:t>
            </a:r>
            <a:r>
              <a:rPr lang="en-US" dirty="0" smtClean="0"/>
              <a:t> (estimated)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257800"/>
            <a:ext cx="244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 Rate, Actual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181600"/>
            <a:ext cx="663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7.8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1816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7.0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5181600"/>
            <a:ext cx="968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5.7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51816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5.0 </a:t>
            </a:r>
            <a:r>
              <a:rPr lang="en-US" b="1" dirty="0" smtClean="0"/>
              <a:t>(estimated)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21946</TotalTime>
  <Words>1116</Words>
  <Application>Microsoft Office PowerPoint</Application>
  <PresentationFormat>On-screen Show (4:3)</PresentationFormat>
  <Paragraphs>206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Georgia</vt:lpstr>
      <vt:lpstr>Wingdings</vt:lpstr>
      <vt:lpstr>Wingdings 2</vt:lpstr>
      <vt:lpstr>Civic</vt:lpstr>
      <vt:lpstr>Whither Fed Policy? </vt:lpstr>
      <vt:lpstr>Outline</vt:lpstr>
      <vt:lpstr>Non-Farm Employment</vt:lpstr>
      <vt:lpstr>Prime-Age Employment/Population</vt:lpstr>
      <vt:lpstr>Productivity</vt:lpstr>
      <vt:lpstr>Result is Slow GDP Growth</vt:lpstr>
      <vt:lpstr>Investment Is Key </vt:lpstr>
      <vt:lpstr>Non-residential Fixed Investment</vt:lpstr>
      <vt:lpstr>Projections, FOMC Participants December 2012</vt:lpstr>
      <vt:lpstr>Is Fed on Cusp of Raising Rates?</vt:lpstr>
      <vt:lpstr>Cautionary Example-Japan</vt:lpstr>
      <vt:lpstr>FOMC Guidance</vt:lpstr>
      <vt:lpstr>WSJ, p.A2, Sept. 18, 2015</vt:lpstr>
      <vt:lpstr>What Is Market’s Guess?</vt:lpstr>
      <vt:lpstr>CME Fed Watch June 2016</vt:lpstr>
      <vt:lpstr>FOMC Communication Failure</vt:lpstr>
      <vt:lpstr>A Prior Example: FOMC Policy 2006-07</vt:lpstr>
      <vt:lpstr>FOMC’s Flawed Communication Strategy</vt:lpstr>
      <vt:lpstr>Fed funds Futures, Feb 2016 Contract</vt:lpstr>
      <vt:lpstr>FOMC Should Explain:</vt:lpstr>
      <vt:lpstr>Poor Policy Statements</vt:lpstr>
      <vt:lpstr>Real Interest Rate Fundamentals</vt:lpstr>
      <vt:lpstr>Keys to Unlocking the Future Course of Real Interest Rates</vt:lpstr>
      <vt:lpstr>Observation 1</vt:lpstr>
      <vt:lpstr>Observation 2</vt:lpstr>
      <vt:lpstr>Money-Market Interest Rates After 1831</vt:lpstr>
      <vt:lpstr>Non-Monetary Disincentives</vt:lpstr>
      <vt:lpstr>2016 Election Will Matter for Growth</vt:lpstr>
      <vt:lpstr>Recap</vt:lpstr>
      <vt:lpstr>Discussion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Poole</dc:creator>
  <cp:lastModifiedBy>William Poole</cp:lastModifiedBy>
  <cp:revision>573</cp:revision>
  <dcterms:created xsi:type="dcterms:W3CDTF">2014-04-06T15:36:23Z</dcterms:created>
  <dcterms:modified xsi:type="dcterms:W3CDTF">2015-11-11T15:22:23Z</dcterms:modified>
</cp:coreProperties>
</file>